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8"/>
  </p:notesMasterIdLst>
  <p:handoutMasterIdLst>
    <p:handoutMasterId r:id="rId9"/>
  </p:handoutMasterIdLst>
  <p:sldIdLst>
    <p:sldId id="934" r:id="rId2"/>
    <p:sldId id="942" r:id="rId3"/>
    <p:sldId id="947" r:id="rId4"/>
    <p:sldId id="943" r:id="rId5"/>
    <p:sldId id="945" r:id="rId6"/>
    <p:sldId id="941" r:id="rId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F4FDFF"/>
    <a:srgbClr val="E0F5FF"/>
    <a:srgbClr val="00FF00"/>
    <a:srgbClr val="0080FF"/>
    <a:srgbClr val="00FFFF"/>
    <a:srgbClr val="FF00FF"/>
    <a:srgbClr val="6666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5" autoAdjust="0"/>
    <p:restoredTop sz="98943" autoAdjust="0"/>
  </p:normalViewPr>
  <p:slideViewPr>
    <p:cSldViewPr snapToGrid="0">
      <p:cViewPr>
        <p:scale>
          <a:sx n="115" d="100"/>
          <a:sy n="115" d="100"/>
        </p:scale>
        <p:origin x="-416" y="-216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48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50" y="6483346"/>
            <a:ext cx="4648010" cy="368300"/>
          </a:xfrm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r>
              <a:rPr lang="cs-CZ" smtClean="0"/>
              <a:t>DIS, April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080FF"/>
                </a:solidFill>
              </a:defRPr>
            </a:lvl1pPr>
          </a:lstStyle>
          <a:p>
            <a:fld id="{4AEEEB45-469B-C445-A2A6-597CC1D4FA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DIS, April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8A5D4-C106-3B44-833F-F6948D88D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DIS, April 2015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6856E-079A-7243-9D3B-2823E9335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50" y="6483346"/>
            <a:ext cx="4683287" cy="3683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DIS, April 2015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2DFF1-6A7E-5841-980E-96BA78821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45949" y="6483346"/>
            <a:ext cx="4636252" cy="3683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DIS, April 2015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78B1-1B8B-1E49-8C17-9FA8E6334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DIS, April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6AF53-9C22-8E40-908A-50D959F8C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REVBG_Slide4_Blue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10583"/>
            <a:ext cx="9145588" cy="684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166" y="64897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fld id="{646CCB68-4FAD-1042-A2AE-74D95A5F5F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4833" y="6487583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1069" y="6483346"/>
            <a:ext cx="383539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r>
              <a:rPr lang="cs-CZ" smtClean="0"/>
              <a:t>DIS, April 2015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 i="1" cap="all" spc="0">
          <a:ln w="0"/>
          <a:solidFill>
            <a:srgbClr val="0000FF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12700" stA="50000" endPos="50000" dist="5000" dir="5400000" sy="-100000" rotWithShape="0"/>
          </a:effectLst>
          <a:latin typeface="Comic Sans MS Bold"/>
          <a:ea typeface="+mj-ea"/>
          <a:cs typeface="Comic Sans MS Bold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q"/>
        <a:defRPr sz="2200" b="1" i="0">
          <a:solidFill>
            <a:schemeClr val="tx1"/>
          </a:solidFill>
          <a:latin typeface="Comic Sans MS Bold"/>
          <a:ea typeface="+mn-ea"/>
          <a:cs typeface="Comic Sans MS Bold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Ø"/>
        <a:defRPr sz="2000" b="1" i="0">
          <a:solidFill>
            <a:schemeClr val="tx1"/>
          </a:solidFill>
          <a:latin typeface="Comic Sans MS Bold"/>
          <a:ea typeface="+mn-ea"/>
          <a:cs typeface="Comic Sans MS Bold"/>
        </a:defRPr>
      </a:lvl2pPr>
      <a:lvl3pPr marL="10858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10000"/>
        <a:buFont typeface="Courier New"/>
        <a:buChar char="o"/>
        <a:defRPr b="1" i="0">
          <a:solidFill>
            <a:schemeClr val="tx1"/>
          </a:solidFill>
          <a:latin typeface="Comic Sans MS Bold"/>
          <a:ea typeface="+mn-ea"/>
          <a:cs typeface="Comic Sans MS Bold"/>
        </a:defRPr>
      </a:lvl3pPr>
      <a:lvl4pPr marL="14287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ü"/>
        <a:defRPr sz="1600" b="1" i="0">
          <a:solidFill>
            <a:schemeClr val="tx1"/>
          </a:solidFill>
          <a:latin typeface="Comic Sans MS Bold"/>
          <a:ea typeface="+mn-ea"/>
          <a:cs typeface="Comic Sans MS Bold"/>
        </a:defRPr>
      </a:lvl4pPr>
      <a:lvl5pPr marL="17716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Char char="-"/>
        <a:defRPr sz="1400" b="1" i="0">
          <a:solidFill>
            <a:schemeClr val="tx1"/>
          </a:solidFill>
          <a:latin typeface="Comic Sans MS Bold"/>
          <a:ea typeface="+mn-ea"/>
          <a:cs typeface="Comic Sans MS Bold"/>
        </a:defRPr>
      </a:lvl5pPr>
      <a:lvl6pPr marL="2228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1.emf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01700" y="552637"/>
            <a:ext cx="8242300" cy="871171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Physics </a:t>
            </a:r>
            <a:r>
              <a:rPr lang="en-US" sz="2400" dirty="0" err="1" smtClean="0"/>
              <a:t>riskS</a:t>
            </a:r>
            <a:endParaRPr lang="en-US" sz="2400" dirty="0">
              <a:ln w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971800" y="2181222"/>
            <a:ext cx="6172200" cy="99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E.C. Aschenauer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71146"/>
            <a:ext cx="3048000" cy="441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Book_eic_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653" y="2367375"/>
            <a:ext cx="3048000" cy="44119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140000">
            <a:off x="453461" y="5607881"/>
            <a:ext cx="13016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000" dirty="0" err="1" smtClean="0">
                <a:solidFill>
                  <a:schemeClr val="bg1"/>
                </a:solidFill>
              </a:rPr>
              <a:t>arXiv</a:t>
            </a:r>
            <a:r>
              <a:rPr lang="da-DK" sz="1000" dirty="0" smtClean="0">
                <a:solidFill>
                  <a:schemeClr val="bg1"/>
                </a:solidFill>
              </a:rPr>
              <a:t>: 1212.1701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200000">
            <a:off x="3598809" y="5894300"/>
            <a:ext cx="12460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000" dirty="0" smtClean="0">
                <a:solidFill>
                  <a:srgbClr val="0000FF"/>
                </a:solidFill>
              </a:rPr>
              <a:t>arXiv</a:t>
            </a:r>
            <a:r>
              <a:rPr lang="da-DK" sz="1000" dirty="0">
                <a:solidFill>
                  <a:srgbClr val="0000FF"/>
                </a:solidFill>
              </a:rPr>
              <a:t>:1409.1633</a:t>
            </a:r>
            <a:endParaRPr lang="en-US" sz="1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0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09600"/>
          </a:xfrm>
        </p:spPr>
        <p:txBody>
          <a:bodyPr/>
          <a:lstStyle/>
          <a:p>
            <a:r>
              <a:rPr lang="en-US" dirty="0" smtClean="0"/>
              <a:t>The Key PHYSICs Topics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EEB45-469B-C445-A2A6-597CC1D4FAC3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3467659" y="2175563"/>
            <a:ext cx="2393681" cy="2487556"/>
            <a:chOff x="3600175" y="2175563"/>
            <a:chExt cx="2393681" cy="2487556"/>
          </a:xfrm>
        </p:grpSpPr>
        <p:pic>
          <p:nvPicPr>
            <p:cNvPr id="4" name="Picture 3" descr="proton_nucleus_collision-hr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28" t="28019" r="24034" b="46377"/>
            <a:stretch/>
          </p:blipFill>
          <p:spPr>
            <a:xfrm>
              <a:off x="3600175" y="2175563"/>
              <a:ext cx="2393681" cy="2487556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 bwMode="auto">
            <a:xfrm flipH="1" flipV="1">
              <a:off x="4086082" y="2683560"/>
              <a:ext cx="154608" cy="24851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4856916" y="3929257"/>
              <a:ext cx="154608" cy="24851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16" name="Textfeld 13"/>
          <p:cNvSpPr txBox="1"/>
          <p:nvPr/>
        </p:nvSpPr>
        <p:spPr>
          <a:xfrm>
            <a:off x="0" y="632959"/>
            <a:ext cx="3687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How are sea quarks and gluons and </a:t>
            </a:r>
            <a:endParaRPr lang="en-US" sz="1600" dirty="0" smtClean="0"/>
          </a:p>
          <a:p>
            <a:r>
              <a:rPr lang="en-US" sz="1600" dirty="0" smtClean="0"/>
              <a:t>their </a:t>
            </a:r>
            <a:r>
              <a:rPr lang="en-US" sz="1600" dirty="0"/>
              <a:t>spin </a:t>
            </a:r>
            <a:r>
              <a:rPr lang="en-US" sz="1600" dirty="0" smtClean="0"/>
              <a:t>distributed in </a:t>
            </a:r>
            <a:r>
              <a:rPr lang="en-US" sz="1600" dirty="0"/>
              <a:t>space and </a:t>
            </a:r>
            <a:endParaRPr lang="en-US" sz="1600" dirty="0" smtClean="0"/>
          </a:p>
          <a:p>
            <a:r>
              <a:rPr lang="en-US" sz="1600" dirty="0" smtClean="0"/>
              <a:t>momentum </a:t>
            </a:r>
            <a:r>
              <a:rPr lang="en-US" sz="1600" dirty="0"/>
              <a:t>inside the nucleon?</a:t>
            </a:r>
            <a:endParaRPr lang="en-US" sz="1600" b="1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21" name="Bild 2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8512" y="1170378"/>
            <a:ext cx="1183405" cy="932380"/>
          </a:xfrm>
          <a:prstGeom prst="rect">
            <a:avLst/>
          </a:prstGeom>
        </p:spPr>
      </p:pic>
      <p:pic>
        <p:nvPicPr>
          <p:cNvPr id="27" name="Picture 26" descr="dsigma_dt_jpsi_phi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17"/>
          <a:stretch/>
        </p:blipFill>
        <p:spPr>
          <a:xfrm>
            <a:off x="5325786" y="4367910"/>
            <a:ext cx="2800627" cy="2578438"/>
          </a:xfrm>
          <a:prstGeom prst="rect">
            <a:avLst/>
          </a:prstGeom>
        </p:spPr>
      </p:pic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6288971" y="1524508"/>
            <a:ext cx="2744595" cy="3001731"/>
            <a:chOff x="648355" y="1740827"/>
            <a:chExt cx="2933565" cy="3208405"/>
          </a:xfrm>
        </p:grpSpPr>
        <p:pic>
          <p:nvPicPr>
            <p:cNvPr id="28" name="Hannu_Pb_5GeV_EICCharm.pdf"/>
            <p:cNvPicPr/>
            <p:nvPr/>
          </p:nvPicPr>
          <p:blipFill rotWithShape="1">
            <a:blip r:embed="rId5">
              <a:extLst/>
            </a:blip>
            <a:srcRect r="95196"/>
            <a:stretch/>
          </p:blipFill>
          <p:spPr>
            <a:xfrm>
              <a:off x="648355" y="1740827"/>
              <a:ext cx="400775" cy="318852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0" name="Hannu_Pb_5GeV_EICCharm.pdf"/>
            <p:cNvPicPr/>
            <p:nvPr/>
          </p:nvPicPr>
          <p:blipFill rotWithShape="1">
            <a:blip r:embed="rId5">
              <a:extLst/>
            </a:blip>
            <a:srcRect l="67916"/>
            <a:stretch/>
          </p:blipFill>
          <p:spPr>
            <a:xfrm>
              <a:off x="905565" y="1760705"/>
              <a:ext cx="2676355" cy="3188527"/>
            </a:xfrm>
            <a:prstGeom prst="rect">
              <a:avLst/>
            </a:prstGeom>
            <a:ln w="12700">
              <a:miter lim="400000"/>
            </a:ln>
          </p:spPr>
        </p:pic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58" y="1512958"/>
            <a:ext cx="2584173" cy="258417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159" y="4625009"/>
            <a:ext cx="3688753" cy="2232991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4798877" y="641451"/>
            <a:ext cx="43435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Where </a:t>
            </a:r>
            <a:r>
              <a:rPr lang="en-US" sz="1400" dirty="0">
                <a:solidFill>
                  <a:srgbClr val="0000FF"/>
                </a:solidFill>
              </a:rPr>
              <a:t>does the saturation of </a:t>
            </a:r>
            <a:r>
              <a:rPr lang="en-US" sz="1400" dirty="0" smtClean="0">
                <a:solidFill>
                  <a:srgbClr val="0000FF"/>
                </a:solidFill>
              </a:rPr>
              <a:t>gluon </a:t>
            </a:r>
            <a:r>
              <a:rPr lang="en-US" sz="1400" dirty="0">
                <a:solidFill>
                  <a:srgbClr val="0000FF"/>
                </a:solidFill>
              </a:rPr>
              <a:t>densities set in</a:t>
            </a:r>
            <a:r>
              <a:rPr lang="en-US" sz="1400" dirty="0" smtClean="0">
                <a:solidFill>
                  <a:srgbClr val="0000FF"/>
                </a:solidFill>
              </a:rPr>
              <a:t>?</a:t>
            </a:r>
          </a:p>
          <a:p>
            <a:r>
              <a:rPr lang="en-US" sz="1400" dirty="0"/>
              <a:t>How does the nuclear environment </a:t>
            </a:r>
            <a:r>
              <a:rPr lang="en-US" sz="1400" dirty="0" smtClean="0"/>
              <a:t>affect </a:t>
            </a:r>
            <a:r>
              <a:rPr lang="en-US" sz="1400" dirty="0"/>
              <a:t>the </a:t>
            </a:r>
            <a:r>
              <a:rPr lang="en-US" sz="1400" dirty="0" err="1" smtClean="0"/>
              <a:t>distributionof</a:t>
            </a:r>
            <a:r>
              <a:rPr lang="en-US" sz="1400" dirty="0" smtClean="0"/>
              <a:t> </a:t>
            </a:r>
            <a:r>
              <a:rPr lang="en-US" sz="1400" dirty="0"/>
              <a:t>quarks and gluons and their </a:t>
            </a:r>
            <a:endParaRPr lang="en-US" sz="1400" dirty="0" smtClean="0"/>
          </a:p>
          <a:p>
            <a:r>
              <a:rPr lang="en-US" sz="1400" dirty="0" smtClean="0"/>
              <a:t>interaction </a:t>
            </a:r>
            <a:r>
              <a:rPr lang="en-US" sz="1400" dirty="0"/>
              <a:t>in nuclei?</a:t>
            </a:r>
            <a:endParaRPr lang="en-US" sz="1400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endParaRPr lang="en-US" sz="1400" b="1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8224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/>
          </p:cNvSpPr>
          <p:nvPr/>
        </p:nvSpPr>
        <p:spPr bwMode="auto">
          <a:xfrm>
            <a:off x="177800" y="742898"/>
            <a:ext cx="4384000" cy="215444"/>
          </a:xfrm>
          <a:prstGeom prst="rect">
            <a:avLst/>
          </a:prstGeom>
          <a:solidFill>
            <a:srgbClr val="0000FF"/>
          </a:solidFill>
          <a:ln>
            <a:noFill/>
          </a:ln>
          <a:extLst/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dirty="0">
                <a:solidFill>
                  <a:srgbClr val="FFFF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rPr>
              <a:t>experimental program to address these questions:</a:t>
            </a:r>
          </a:p>
        </p:txBody>
      </p: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75848" y="2155424"/>
            <a:ext cx="5486508" cy="1003300"/>
            <a:chOff x="0" y="0"/>
            <a:chExt cx="3455" cy="632"/>
          </a:xfrm>
        </p:grpSpPr>
        <p:sp>
          <p:nvSpPr>
            <p:cNvPr id="6151" name="Rectangle 7"/>
            <p:cNvSpPr>
              <a:spLocks/>
            </p:cNvSpPr>
            <p:nvPr/>
          </p:nvSpPr>
          <p:spPr bwMode="auto">
            <a:xfrm>
              <a:off x="985" y="0"/>
              <a:ext cx="212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80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azimuthal asymmetries in DIS </a:t>
              </a:r>
            </a:p>
          </p:txBody>
        </p:sp>
        <p:sp>
          <p:nvSpPr>
            <p:cNvPr id="6152" name="Rectangle 8"/>
            <p:cNvSpPr>
              <a:spLocks/>
            </p:cNvSpPr>
            <p:nvPr/>
          </p:nvSpPr>
          <p:spPr bwMode="auto">
            <a:xfrm>
              <a:off x="985" y="264"/>
              <a:ext cx="247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adds their </a:t>
              </a:r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transverse momentum dependence</a:t>
              </a:r>
            </a:p>
          </p:txBody>
        </p:sp>
        <p:pic>
          <p:nvPicPr>
            <p:cNvPr id="615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71" cy="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342548" y="1133423"/>
            <a:ext cx="5497513" cy="965200"/>
            <a:chOff x="0" y="0"/>
            <a:chExt cx="3463" cy="608"/>
          </a:xfrm>
        </p:grpSpPr>
        <p:sp>
          <p:nvSpPr>
            <p:cNvPr id="6159" name="Rectangle 15"/>
            <p:cNvSpPr>
              <a:spLocks/>
            </p:cNvSpPr>
            <p:nvPr/>
          </p:nvSpPr>
          <p:spPr bwMode="auto">
            <a:xfrm>
              <a:off x="825" y="49"/>
              <a:ext cx="225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80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inclusive and semi-inclusive DIS</a:t>
              </a:r>
            </a:p>
          </p:txBody>
        </p:sp>
        <p:sp>
          <p:nvSpPr>
            <p:cNvPr id="6160" name="Rectangle 16"/>
            <p:cNvSpPr>
              <a:spLocks/>
            </p:cNvSpPr>
            <p:nvPr/>
          </p:nvSpPr>
          <p:spPr bwMode="auto">
            <a:xfrm>
              <a:off x="817" y="313"/>
              <a:ext cx="264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longitudinal motion</a:t>
              </a:r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 </a:t>
              </a:r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of spinning quarks and gluons</a:t>
              </a:r>
            </a:p>
          </p:txBody>
        </p:sp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20" cy="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5538608" y="729012"/>
            <a:ext cx="876300" cy="3214286"/>
            <a:chOff x="5538608" y="729012"/>
            <a:chExt cx="876300" cy="3214286"/>
          </a:xfrm>
        </p:grpSpPr>
        <p:sp>
          <p:nvSpPr>
            <p:cNvPr id="6163" name="AutoShape 19"/>
            <p:cNvSpPr>
              <a:spLocks/>
            </p:cNvSpPr>
            <p:nvPr/>
          </p:nvSpPr>
          <p:spPr bwMode="auto">
            <a:xfrm rot="5400000">
              <a:off x="4414658" y="1943048"/>
              <a:ext cx="3124200" cy="876300"/>
            </a:xfrm>
            <a:prstGeom prst="rightArrow">
              <a:avLst>
                <a:gd name="adj1" fmla="val 32000"/>
                <a:gd name="adj2" fmla="val 63778"/>
              </a:avLst>
            </a:prstGeom>
            <a:gradFill rotWithShape="0">
              <a:gsLst>
                <a:gs pos="0">
                  <a:srgbClr val="00FF00"/>
                </a:gs>
                <a:gs pos="100000">
                  <a:srgbClr val="FF0000"/>
                </a:gs>
              </a:gsLst>
              <a:lin ang="5400000" scaled="1"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omic Sans MS"/>
                <a:cs typeface="Comic Sans MS"/>
              </a:endParaRPr>
            </a:p>
          </p:txBody>
        </p:sp>
        <p:sp>
          <p:nvSpPr>
            <p:cNvPr id="6164" name="Rectangle 20"/>
            <p:cNvSpPr>
              <a:spLocks/>
            </p:cNvSpPr>
            <p:nvPr/>
          </p:nvSpPr>
          <p:spPr bwMode="auto">
            <a:xfrm rot="16200000">
              <a:off x="4695103" y="1888135"/>
              <a:ext cx="2566881" cy="248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300" dirty="0">
                  <a:solidFill>
                    <a:schemeClr val="bg1"/>
                  </a:solidFill>
                  <a:latin typeface="Corbel Bold" charset="0"/>
                  <a:ea typeface="ＭＳ Ｐゴシック" charset="0"/>
                  <a:cs typeface="Corbel Bold" charset="0"/>
                  <a:sym typeface="Corbel Bold" charset="0"/>
                </a:rPr>
                <a:t>machine &amp; detector requirements</a:t>
              </a:r>
            </a:p>
          </p:txBody>
        </p:sp>
      </p:grpSp>
      <p:grpSp>
        <p:nvGrpSpPr>
          <p:cNvPr id="6176" name="Group 32"/>
          <p:cNvGrpSpPr>
            <a:grpSpLocks/>
          </p:cNvGrpSpPr>
          <p:nvPr/>
        </p:nvGrpSpPr>
        <p:grpSpPr bwMode="auto">
          <a:xfrm>
            <a:off x="6529208" y="742898"/>
            <a:ext cx="2654300" cy="1231900"/>
            <a:chOff x="0" y="0"/>
            <a:chExt cx="1672" cy="776"/>
          </a:xfrm>
        </p:grpSpPr>
        <p:sp>
          <p:nvSpPr>
            <p:cNvPr id="6173" name="Rectangle 29"/>
            <p:cNvSpPr>
              <a:spLocks/>
            </p:cNvSpPr>
            <p:nvPr/>
          </p:nvSpPr>
          <p:spPr bwMode="auto">
            <a:xfrm>
              <a:off x="372" y="0"/>
              <a:ext cx="752" cy="18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l"/>
              <a:r>
                <a:rPr lang="en-US" sz="1400" dirty="0">
                  <a:solidFill>
                    <a:srgbClr val="FFFF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prerequisites</a:t>
              </a:r>
            </a:p>
          </p:txBody>
        </p:sp>
        <p:sp>
          <p:nvSpPr>
            <p:cNvPr id="6174" name="Rectangle 30"/>
            <p:cNvSpPr>
              <a:spLocks/>
            </p:cNvSpPr>
            <p:nvPr/>
          </p:nvSpPr>
          <p:spPr bwMode="auto">
            <a:xfrm>
              <a:off x="40" y="272"/>
              <a:ext cx="129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all </a:t>
              </a:r>
              <a:r>
                <a:rPr lang="en-US" sz="1400" dirty="0" smtClean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need </a:t>
              </a:r>
              <a:r>
                <a:rPr lang="en-US" sz="1400" dirty="0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√</a:t>
              </a:r>
              <a:r>
                <a:rPr lang="en-US" sz="1400" dirty="0" err="1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s</a:t>
              </a:r>
              <a:r>
                <a:rPr lang="en-US" sz="1400" baseline="-25000" dirty="0" err="1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ep</a:t>
              </a:r>
              <a:r>
                <a:rPr lang="en-US" sz="1400" dirty="0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 &gt; 50 </a:t>
              </a:r>
              <a:r>
                <a:rPr lang="en-US" sz="1400" dirty="0" err="1" smtClean="0">
                  <a:solidFill>
                    <a:srgbClr val="00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GeV</a:t>
              </a:r>
              <a:endParaRPr lang="en-US" sz="14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Corbel Bold" charset="0"/>
              </a:endParaRPr>
            </a:p>
          </p:txBody>
        </p:sp>
        <p:sp>
          <p:nvSpPr>
            <p:cNvPr id="6175" name="Rectangle 31"/>
            <p:cNvSpPr>
              <a:spLocks/>
            </p:cNvSpPr>
            <p:nvPr/>
          </p:nvSpPr>
          <p:spPr bwMode="auto">
            <a:xfrm>
              <a:off x="0" y="456"/>
              <a:ext cx="167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to access x &lt; </a:t>
              </a:r>
              <a:r>
                <a:rPr lang="en-US" sz="14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10</a:t>
              </a:r>
              <a:r>
                <a:rPr lang="en-US" sz="1400" baseline="32000" dirty="0">
                  <a:solidFill>
                    <a:srgbClr val="FF00FF"/>
                  </a:solidFill>
                  <a:latin typeface="Comic Sans MS"/>
                  <a:ea typeface="ＭＳ Ｐゴシック" charset="0"/>
                  <a:cs typeface="Comic Sans MS"/>
                  <a:sym typeface="Corbel Bold" charset="0"/>
                </a:rPr>
                <a:t>-3  </a:t>
              </a:r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where</a:t>
              </a:r>
            </a:p>
            <a:p>
              <a:r>
                <a: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rPr>
                <a:t>sea quarks and gluons dominate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What is needed to realize EIC program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3673102"/>
              </p:ext>
            </p:extLst>
          </p:nvPr>
        </p:nvGraphicFramePr>
        <p:xfrm>
          <a:off x="5397500" y="45212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114300" imgH="165100" progId="Equation.DSMT4">
                  <p:embed/>
                </p:oleObj>
              </mc:Choice>
              <mc:Fallback>
                <p:oleObj name="Equation" r:id="rId5" imgW="1143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7500" y="45212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170433" y="1776361"/>
            <a:ext cx="2728913" cy="2122489"/>
            <a:chOff x="6170433" y="1776361"/>
            <a:chExt cx="2728913" cy="2122489"/>
          </a:xfrm>
        </p:grpSpPr>
        <p:grpSp>
          <p:nvGrpSpPr>
            <p:cNvPr id="6183" name="Group 39"/>
            <p:cNvGrpSpPr>
              <a:grpSpLocks/>
            </p:cNvGrpSpPr>
            <p:nvPr/>
          </p:nvGrpSpPr>
          <p:grpSpPr bwMode="auto">
            <a:xfrm>
              <a:off x="6170433" y="1776361"/>
              <a:ext cx="2728913" cy="2122489"/>
              <a:chOff x="0" y="77"/>
              <a:chExt cx="1719" cy="1337"/>
            </a:xfrm>
          </p:grpSpPr>
          <p:sp>
            <p:nvSpPr>
              <p:cNvPr id="6179" name="Line 35"/>
              <p:cNvSpPr>
                <a:spLocks noChangeShapeType="1"/>
              </p:cNvSpPr>
              <p:nvPr/>
            </p:nvSpPr>
            <p:spPr bwMode="auto">
              <a:xfrm>
                <a:off x="0" y="77"/>
                <a:ext cx="302" cy="322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Comic Sans MS"/>
                  <a:cs typeface="Comic Sans MS"/>
                </a:endParaRPr>
              </a:p>
            </p:txBody>
          </p:sp>
          <p:sp>
            <p:nvSpPr>
              <p:cNvPr id="6180" name="Line 36"/>
              <p:cNvSpPr>
                <a:spLocks noChangeShapeType="1"/>
              </p:cNvSpPr>
              <p:nvPr/>
            </p:nvSpPr>
            <p:spPr bwMode="auto">
              <a:xfrm>
                <a:off x="10" y="470"/>
                <a:ext cx="257" cy="278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Comic Sans MS"/>
                  <a:cs typeface="Comic Sans MS"/>
                </a:endParaRPr>
              </a:p>
            </p:txBody>
          </p:sp>
          <p:sp>
            <p:nvSpPr>
              <p:cNvPr id="6181" name="Line 37"/>
              <p:cNvSpPr>
                <a:spLocks noChangeShapeType="1"/>
              </p:cNvSpPr>
              <p:nvPr/>
            </p:nvSpPr>
            <p:spPr bwMode="auto">
              <a:xfrm rot="10800000" flipH="1">
                <a:off x="20" y="741"/>
                <a:ext cx="247" cy="289"/>
              </a:xfrm>
              <a:prstGeom prst="line">
                <a:avLst/>
              </a:prstGeom>
              <a:noFill/>
              <a:ln w="25400" cap="flat">
                <a:solidFill>
                  <a:schemeClr val="tx1"/>
                </a:solidFill>
                <a:prstDash val="solid"/>
                <a:miter lim="800000"/>
                <a:headEnd type="triangl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Comic Sans MS"/>
                  <a:cs typeface="Comic Sans MS"/>
                </a:endParaRPr>
              </a:p>
            </p:txBody>
          </p:sp>
          <p:sp>
            <p:nvSpPr>
              <p:cNvPr id="6182" name="Rectangle 38"/>
              <p:cNvSpPr>
                <a:spLocks/>
              </p:cNvSpPr>
              <p:nvPr/>
            </p:nvSpPr>
            <p:spPr bwMode="auto">
              <a:xfrm>
                <a:off x="265" y="871"/>
                <a:ext cx="1454" cy="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>
                  <a:buClr>
                    <a:srgbClr val="000000"/>
                  </a:buClr>
                  <a:buSzPct val="125000"/>
                  <a:buFont typeface="Corbel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multi-dimensional </a:t>
                </a:r>
                <a:r>
                  <a:rPr lang="en-US" sz="1400" dirty="0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binning</a:t>
                </a:r>
              </a:p>
              <a:p>
                <a:pPr algn="l">
                  <a:buClr>
                    <a:srgbClr val="000000"/>
                  </a:buClr>
                  <a:buSzPct val="125000"/>
                </a:pPr>
                <a:r>
                  <a:rPr lang="en-US" sz="1400" dirty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Wingdings"/>
                  </a:rPr>
                  <a:t>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x, Q</a:t>
                </a:r>
                <a:r>
                  <a:rPr lang="en-US" sz="1400" baseline="300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2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, z, </a:t>
                </a:r>
                <a:r>
                  <a:rPr lang="en-US" sz="1400" dirty="0" err="1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p</a:t>
                </a:r>
                <a:r>
                  <a:rPr lang="en-US" sz="1400" baseline="-25000" dirty="0" err="1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T</a:t>
                </a:r>
                <a:r>
                  <a:rPr lang="en-US" sz="1400" dirty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 smtClean="0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(or t), </a:t>
                </a:r>
                <a:r>
                  <a:rPr lang="en-US" sz="1400" dirty="0">
                    <a:latin typeface="Symbol" charset="2"/>
                    <a:ea typeface="ＭＳ Ｐゴシック" charset="0"/>
                    <a:cs typeface="Symbol" charset="2"/>
                    <a:sym typeface="Corbel" charset="0"/>
                  </a:rPr>
                  <a:t>Q</a:t>
                </a:r>
                <a:endParaRPr lang="en-US" sz="1400" dirty="0">
                  <a:solidFill>
                    <a:schemeClr val="tx1"/>
                  </a:solidFill>
                  <a:latin typeface="Symbol" charset="2"/>
                  <a:ea typeface="ＭＳ Ｐゴシック" charset="0"/>
                  <a:cs typeface="Symbol" charset="2"/>
                  <a:sym typeface="Corbel" charset="0"/>
                </a:endParaRPr>
              </a:p>
              <a:p>
                <a:pPr algn="l">
                  <a:buClr>
                    <a:srgbClr val="000000"/>
                  </a:buClr>
                  <a:buSzPct val="125000"/>
                  <a:buFont typeface="Corbel" charset="0"/>
                  <a:buChar char="•"/>
                </a:pPr>
                <a:r>
                  <a:rPr lang="en-US" sz="1400" dirty="0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to reach </a:t>
                </a:r>
                <a:r>
                  <a:rPr lang="en-US" sz="1400" dirty="0" err="1"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p</a:t>
                </a:r>
                <a:r>
                  <a:rPr lang="en-US" sz="1400" baseline="-6000" dirty="0" err="1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T</a:t>
                </a:r>
                <a:r>
                  <a:rPr lang="en-US" sz="1400" dirty="0" smtClean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</a:t>
                </a: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&gt; 1 </a:t>
                </a:r>
                <a:r>
                  <a:rPr lang="en-US" sz="1400" dirty="0" err="1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GeV</a:t>
                </a:r>
                <a:endParaRPr lang="en-US" sz="1400" dirty="0">
                  <a:solidFill>
                    <a:schemeClr val="tx1"/>
                  </a:solidFill>
                  <a:latin typeface="Comic Sans MS"/>
                  <a:ea typeface="ＭＳ Ｐゴシック" charset="0"/>
                  <a:cs typeface="Comic Sans MS"/>
                  <a:sym typeface="Corbel" charset="0"/>
                </a:endParaRPr>
              </a:p>
              <a:p>
                <a:pPr algn="l">
                  <a:buClr>
                    <a:srgbClr val="000000"/>
                  </a:buClr>
                  <a:buSzPct val="125000"/>
                  <a:buFont typeface="Corbel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 to reach |t| &gt; 1 GeV</a:t>
                </a:r>
                <a:r>
                  <a:rPr lang="en-US" sz="1400" baseline="320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2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604000" y="2184400"/>
              <a:ext cx="14513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L ≃ 10 fb</a:t>
              </a:r>
              <a:r>
                <a:rPr lang="en-US" baseline="30000" dirty="0" smtClean="0">
                  <a:solidFill>
                    <a:srgbClr val="0000FF"/>
                  </a:solidFill>
                </a:rPr>
                <a:t>-1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604000" y="2641600"/>
              <a:ext cx="2215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L ≃ 10 - 100 fb</a:t>
              </a:r>
              <a:r>
                <a:rPr lang="en-US" baseline="30000" dirty="0" smtClean="0">
                  <a:solidFill>
                    <a:srgbClr val="0000FF"/>
                  </a:solidFill>
                </a:rPr>
                <a:t>-1</a:t>
              </a:r>
              <a:endParaRPr lang="en-US" baseline="300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567" y="4011930"/>
            <a:ext cx="3985260" cy="284607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28602" y="3171851"/>
            <a:ext cx="4022371" cy="802560"/>
            <a:chOff x="228602" y="3171851"/>
            <a:chExt cx="4022371" cy="802560"/>
          </a:xfrm>
        </p:grpSpPr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1628423" y="3171851"/>
              <a:ext cx="2622550" cy="647369"/>
              <a:chOff x="944" y="42"/>
              <a:chExt cx="1652" cy="407"/>
            </a:xfrm>
          </p:grpSpPr>
          <p:sp>
            <p:nvSpPr>
              <p:cNvPr id="6155" name="Rectangle 11"/>
              <p:cNvSpPr>
                <a:spLocks/>
              </p:cNvSpPr>
              <p:nvPr/>
            </p:nvSpPr>
            <p:spPr bwMode="auto">
              <a:xfrm>
                <a:off x="944" y="42"/>
                <a:ext cx="135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800">
                    <a:solidFill>
                      <a:srgbClr val="0000FF"/>
                    </a:solidFill>
                    <a:latin typeface="Comic Sans MS"/>
                    <a:ea typeface="ＭＳ Ｐゴシック" charset="0"/>
                    <a:cs typeface="Comic Sans MS"/>
                    <a:sym typeface="Corbel Bold" charset="0"/>
                  </a:rPr>
                  <a:t>exclusive processes </a:t>
                </a:r>
              </a:p>
            </p:txBody>
          </p:sp>
          <p:sp>
            <p:nvSpPr>
              <p:cNvPr id="6156" name="Rectangle 12"/>
              <p:cNvSpPr>
                <a:spLocks/>
              </p:cNvSpPr>
              <p:nvPr/>
            </p:nvSpPr>
            <p:spPr bwMode="auto">
              <a:xfrm>
                <a:off x="944" y="314"/>
                <a:ext cx="165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1"/>
                    </a:solidFill>
                    <a:latin typeface="Comic Sans MS"/>
                    <a:ea typeface="ＭＳ Ｐゴシック" charset="0"/>
                    <a:cs typeface="Comic Sans MS"/>
                    <a:sym typeface="Corbel" charset="0"/>
                  </a:rPr>
                  <a:t>adds their </a:t>
                </a:r>
                <a:r>
                  <a:rPr lang="en-US" sz="1400" dirty="0">
                    <a:solidFill>
                      <a:srgbClr val="FF00FF"/>
                    </a:solidFill>
                    <a:latin typeface="Comic Sans MS"/>
                    <a:ea typeface="ＭＳ Ｐゴシック" charset="0"/>
                    <a:cs typeface="Comic Sans MS"/>
                    <a:sym typeface="Corbel Bold" charset="0"/>
                  </a:rPr>
                  <a:t>transverse position</a:t>
                </a:r>
              </a:p>
            </p:txBody>
          </p:sp>
        </p:grpSp>
        <p:pic>
          <p:nvPicPr>
            <p:cNvPr id="36" name="Picture 35" descr="GPD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2" y="3238319"/>
              <a:ext cx="1233221" cy="736092"/>
            </a:xfrm>
            <a:prstGeom prst="rect">
              <a:avLst/>
            </a:prstGeom>
          </p:spPr>
        </p:pic>
      </p:grpSp>
      <p:pic>
        <p:nvPicPr>
          <p:cNvPr id="10" name="Picture 9" descr="eRHIC Lumi vs COM Energy no ultimate Dec 2014 for presentation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949" y="4142251"/>
            <a:ext cx="3621735" cy="27157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56617" y="5021263"/>
            <a:ext cx="6073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00FF"/>
                </a:solidFill>
              </a:rPr>
              <a:t>+</a:t>
            </a:r>
            <a:endParaRPr lang="en-US" sz="5400" dirty="0">
              <a:solidFill>
                <a:srgbClr val="0000FF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76005" y="4125600"/>
            <a:ext cx="3897310" cy="2732400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GHP, April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6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High Risk Machine Items for </a:t>
            </a:r>
            <a:r>
              <a:rPr lang="en-US" cap="none" dirty="0" err="1" smtClean="0"/>
              <a:t>ep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833705"/>
              </p:ext>
            </p:extLst>
          </p:nvPr>
        </p:nvGraphicFramePr>
        <p:xfrm>
          <a:off x="0" y="1209262"/>
          <a:ext cx="9144000" cy="440677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524564">
                <a:tc>
                  <a:txBody>
                    <a:bodyPr/>
                    <a:lstStyle/>
                    <a:p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ep</a:t>
                      </a:r>
                      <a:endParaRPr lang="en-US" sz="2800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037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polarisation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(lepton, hadron and both)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spin structure,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3d structure in </a:t>
                      </a:r>
                      <a:r>
                        <a:rPr lang="en-US" baseline="0" dirty="0" err="1" smtClean="0">
                          <a:latin typeface="Comic Sans MS"/>
                          <a:cs typeface="Comic Sans MS"/>
                        </a:rPr>
                        <a:t>b</a:t>
                      </a:r>
                      <a:r>
                        <a:rPr lang="en-US" baseline="-25000" dirty="0" err="1" smtClean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and </a:t>
                      </a:r>
                      <a:r>
                        <a:rPr lang="en-US" baseline="0" dirty="0" err="1" smtClean="0">
                          <a:latin typeface="Comic Sans MS"/>
                          <a:cs typeface="Comic Sans MS"/>
                        </a:rPr>
                        <a:t>k</a:t>
                      </a:r>
                      <a:r>
                        <a:rPr lang="en-US" baseline="-25000" dirty="0" err="1" smtClean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space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7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luminosity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3d structure in </a:t>
                      </a:r>
                      <a:r>
                        <a:rPr lang="en-US" baseline="0" dirty="0" err="1" smtClean="0">
                          <a:latin typeface="Comic Sans MS"/>
                          <a:cs typeface="Comic Sans MS"/>
                        </a:rPr>
                        <a:t>b</a:t>
                      </a:r>
                      <a:r>
                        <a:rPr lang="en-US" baseline="-25000" dirty="0" err="1" smtClean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and </a:t>
                      </a:r>
                      <a:r>
                        <a:rPr lang="en-US" baseline="0" dirty="0" err="1" smtClean="0">
                          <a:latin typeface="Comic Sans MS"/>
                          <a:cs typeface="Comic Sans MS"/>
                        </a:rPr>
                        <a:t>k</a:t>
                      </a:r>
                      <a:r>
                        <a:rPr lang="en-US" baseline="-25000" dirty="0" err="1" smtClean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space</a:t>
                      </a:r>
                      <a:endParaRPr lang="en-US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7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center-of-mass reach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all topics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to reach the gluon dominated region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proton beam </a:t>
                      </a:r>
                      <a:r>
                        <a:rPr lang="en-US" b="1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emittance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and 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outgoing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proton beam pipe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acceptance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endParaRPr lang="en-US" b="1" dirty="0" smtClean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3d structure in </a:t>
                      </a:r>
                      <a:r>
                        <a:rPr lang="en-US" baseline="0" dirty="0" err="1" smtClean="0">
                          <a:latin typeface="Comic Sans MS"/>
                          <a:cs typeface="Comic Sans MS"/>
                        </a:rPr>
                        <a:t>b</a:t>
                      </a:r>
                      <a:r>
                        <a:rPr lang="en-US" baseline="-25000" dirty="0" err="1" smtClean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space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  <a:sym typeface="Wingdings"/>
                        </a:rPr>
                        <a:t> forward going protons</a:t>
                      </a:r>
                      <a:endParaRPr lang="en-US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63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/>
                          <a:cs typeface="Comic Sans MS"/>
                        </a:rPr>
                        <a:t>lepton beam </a:t>
                      </a:r>
                      <a:r>
                        <a:rPr lang="en-US" b="1" dirty="0" err="1" smtClean="0">
                          <a:latin typeface="Comic Sans MS"/>
                          <a:cs typeface="Comic Sans MS"/>
                        </a:rPr>
                        <a:t>emittance</a:t>
                      </a:r>
                      <a:endParaRPr lang="en-US" b="1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important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for high precision luminosity measurements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dk1"/>
                          </a:solidFill>
                          <a:latin typeface="Comic Sans MS"/>
                          <a:cs typeface="Comic Sans MS"/>
                        </a:rPr>
                        <a:t>outgoing</a:t>
                      </a:r>
                      <a:r>
                        <a:rPr lang="en-US" b="1" dirty="0" smtClean="0">
                          <a:latin typeface="Comic Sans MS"/>
                          <a:cs typeface="Comic Sans MS"/>
                        </a:rPr>
                        <a:t> lepton beam pipe acceptance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to allow physics at low Q</a:t>
                      </a:r>
                      <a:r>
                        <a:rPr lang="en-US" baseline="30000" dirty="0" smtClean="0">
                          <a:latin typeface="Comic Sans MS"/>
                          <a:cs typeface="Comic Sans MS"/>
                        </a:rPr>
                        <a:t>2</a:t>
                      </a:r>
                      <a:endParaRPr lang="en-US" baseline="30000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1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High Risk Machine Items for </a:t>
            </a:r>
            <a:r>
              <a:rPr lang="en-US" cap="none" dirty="0" err="1" smtClean="0"/>
              <a:t>eA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421158"/>
              </p:ext>
            </p:extLst>
          </p:nvPr>
        </p:nvGraphicFramePr>
        <p:xfrm>
          <a:off x="0" y="1209262"/>
          <a:ext cx="9144000" cy="387130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524564">
                <a:tc>
                  <a:txBody>
                    <a:bodyPr/>
                    <a:lstStyle/>
                    <a:p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eA</a:t>
                      </a:r>
                      <a:endParaRPr lang="en-US" sz="2800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037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center-of-mass reach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Saturation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7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luminosity</a:t>
                      </a:r>
                      <a:endParaRPr lang="en-US" b="1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excl. VM 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  <a:sym typeface="Wingdings"/>
                        </a:rPr>
                        <a:t> gluon dist. in 3d</a:t>
                      </a:r>
                      <a:endParaRPr lang="en-US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7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proton beam </a:t>
                      </a:r>
                      <a:r>
                        <a:rPr lang="en-US" b="1" dirty="0" err="1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emittance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and 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outgoing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proton beam pipe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acceptance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endParaRPr lang="en-US" b="1" dirty="0" smtClean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breakup neutron detection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0"/>
                        <a:buChar char="à"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  <a:sym typeface="Wingdings"/>
                        </a:rPr>
                        <a:t>veto breakup, collision geometry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omic Sans MS"/>
                          <a:cs typeface="Comic Sans MS"/>
                          <a:sym typeface="Wingdings"/>
                        </a:rPr>
                        <a:t>detect breakup protons</a:t>
                      </a:r>
                      <a:endParaRPr lang="en-US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63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mic Sans MS"/>
                          <a:cs typeface="Comic Sans MS"/>
                        </a:rPr>
                        <a:t>lepton beam </a:t>
                      </a:r>
                      <a:r>
                        <a:rPr lang="en-US" b="1" dirty="0" err="1" smtClean="0">
                          <a:latin typeface="Comic Sans MS"/>
                          <a:cs typeface="Comic Sans MS"/>
                        </a:rPr>
                        <a:t>emittance</a:t>
                      </a:r>
                      <a:endParaRPr lang="en-US" b="1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important</a:t>
                      </a:r>
                      <a:r>
                        <a:rPr lang="en-US" baseline="0" dirty="0" smtClean="0">
                          <a:latin typeface="Comic Sans MS"/>
                          <a:cs typeface="Comic Sans MS"/>
                        </a:rPr>
                        <a:t> for high precision luminosity measurements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dk1"/>
                          </a:solidFill>
                          <a:latin typeface="Comic Sans MS"/>
                          <a:cs typeface="Comic Sans MS"/>
                        </a:rPr>
                        <a:t>outgoing</a:t>
                      </a:r>
                      <a:r>
                        <a:rPr lang="en-US" b="1" dirty="0" smtClean="0">
                          <a:latin typeface="Comic Sans MS"/>
                          <a:cs typeface="Comic Sans MS"/>
                        </a:rPr>
                        <a:t> lepton beam pipe acceptance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to allow physics at low Q</a:t>
                      </a:r>
                      <a:r>
                        <a:rPr lang="en-US" baseline="30000" dirty="0" smtClean="0">
                          <a:latin typeface="Comic Sans MS"/>
                          <a:cs typeface="Comic Sans MS"/>
                        </a:rPr>
                        <a:t>2</a:t>
                      </a:r>
                      <a:endParaRPr lang="en-US" baseline="30000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51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03847" y="2927518"/>
            <a:ext cx="31553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0000FF"/>
                </a:solidFill>
              </a:rPr>
              <a:t>BACKUP</a:t>
            </a:r>
            <a:endParaRPr lang="en-US" sz="6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0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322F31"/>
      </a:dk1>
      <a:lt1>
        <a:srgbClr val="FFFFFF"/>
      </a:lt1>
      <a:dk2>
        <a:srgbClr val="322F31"/>
      </a:dk2>
      <a:lt2>
        <a:srgbClr val="322F31"/>
      </a:lt2>
      <a:accent1>
        <a:srgbClr val="8071B4"/>
      </a:accent1>
      <a:accent2>
        <a:srgbClr val="8071B4"/>
      </a:accent2>
      <a:accent3>
        <a:srgbClr val="FFFFFF"/>
      </a:accent3>
      <a:accent4>
        <a:srgbClr val="292728"/>
      </a:accent4>
      <a:accent5>
        <a:srgbClr val="C0BBD6"/>
      </a:accent5>
      <a:accent6>
        <a:srgbClr val="7366A3"/>
      </a:accent6>
      <a:hlink>
        <a:srgbClr val="8071B4"/>
      </a:hlink>
      <a:folHlink>
        <a:srgbClr val="8071B4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53176</TotalTime>
  <Words>354</Words>
  <Application>Microsoft Macintosh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Blank Presentation</vt:lpstr>
      <vt:lpstr>MathType 6.0 Equation</vt:lpstr>
      <vt:lpstr>Physics riskS</vt:lpstr>
      <vt:lpstr>The Key PHYSICs Topics</vt:lpstr>
      <vt:lpstr>What is needed to realize EIC program</vt:lpstr>
      <vt:lpstr>High Risk Machine Items for ep physics</vt:lpstr>
      <vt:lpstr>High Risk Machine Items for eA physics</vt:lpstr>
      <vt:lpstr>PowerPoint Presentation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1337</cp:revision>
  <cp:lastPrinted>2012-06-14T14:35:05Z</cp:lastPrinted>
  <dcterms:created xsi:type="dcterms:W3CDTF">2011-04-06T15:13:11Z</dcterms:created>
  <dcterms:modified xsi:type="dcterms:W3CDTF">2015-05-21T17:50:10Z</dcterms:modified>
</cp:coreProperties>
</file>